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1"/>
  </p:notesMasterIdLst>
  <p:handoutMasterIdLst>
    <p:handoutMasterId r:id="rId22"/>
  </p:handoutMasterIdLst>
  <p:sldIdLst>
    <p:sldId id="256" r:id="rId2"/>
    <p:sldId id="292" r:id="rId3"/>
    <p:sldId id="307" r:id="rId4"/>
    <p:sldId id="291" r:id="rId5"/>
    <p:sldId id="294" r:id="rId6"/>
    <p:sldId id="309" r:id="rId7"/>
    <p:sldId id="312" r:id="rId8"/>
    <p:sldId id="313" r:id="rId9"/>
    <p:sldId id="314" r:id="rId10"/>
    <p:sldId id="306" r:id="rId11"/>
    <p:sldId id="304" r:id="rId12"/>
    <p:sldId id="296" r:id="rId13"/>
    <p:sldId id="297" r:id="rId14"/>
    <p:sldId id="299" r:id="rId15"/>
    <p:sldId id="302" r:id="rId16"/>
    <p:sldId id="298" r:id="rId17"/>
    <p:sldId id="308" r:id="rId18"/>
    <p:sldId id="305" r:id="rId19"/>
    <p:sldId id="290" r:id="rId20"/>
  </p:sldIdLst>
  <p:sldSz cx="9144000" cy="5143500" type="screen16x9"/>
  <p:notesSz cx="6858000" cy="9144000"/>
  <p:embeddedFontLst>
    <p:embeddedFont>
      <p:font typeface="Candara" panose="020E0502030303020204"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oàng Dữ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763" y="-3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E08027-6E5C-40B5-BD9B-758141DB5E3C}" type="datetimeFigureOut">
              <a:rPr lang="en-US" smtClean="0"/>
              <a:t>12/5/2020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FA38B2-4F5E-4862-B760-D3444C2D553D}" type="slidenum">
              <a:rPr lang="en-US" smtClean="0"/>
              <a:t>‹#›</a:t>
            </a:fld>
            <a:endParaRPr lang="en-US"/>
          </a:p>
        </p:txBody>
      </p:sp>
    </p:spTree>
    <p:extLst>
      <p:ext uri="{BB962C8B-B14F-4D97-AF65-F5344CB8AC3E}">
        <p14:creationId xmlns:p14="http://schemas.microsoft.com/office/powerpoint/2010/main" val="494520857"/>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98441424"/>
      </p:ext>
    </p:extLst>
  </p:cSld>
  <p:clrMap bg1="lt1" tx1="dk1" bg2="dk2" tx2="lt2" accent1="accent1" accent2="accent2" accent3="accent3" accent4="accent4" accent5="accent5" accent6="accent6" hlink="hlink" folHlink="folHlink"/>
  <p:hf sldNum="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03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171450"/>
            <a:ext cx="8695944" cy="452628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4015472"/>
            <a:ext cx="8723376" cy="998685"/>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200150"/>
            <a:ext cx="7772400" cy="1335081"/>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667001"/>
            <a:ext cx="6400800" cy="11049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171450"/>
            <a:ext cx="8695944" cy="1069848"/>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grpSp>
        <p:nvGrpSpPr>
          <p:cNvPr id="15" name="Group 14"/>
          <p:cNvGrpSpPr>
            <a:grpSpLocks noChangeAspect="1"/>
          </p:cNvGrpSpPr>
          <p:nvPr/>
        </p:nvGrpSpPr>
        <p:grpSpPr bwMode="hidden">
          <a:xfrm>
            <a:off x="211665" y="535643"/>
            <a:ext cx="8723376" cy="998685"/>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085850"/>
            <a:ext cx="2057400" cy="3365500"/>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085850"/>
            <a:ext cx="6019800" cy="3365501"/>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171450"/>
            <a:ext cx="8695944" cy="3552444"/>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9" y="3152694"/>
            <a:ext cx="2876429" cy="53552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3056467"/>
            <a:ext cx="5544515" cy="637604"/>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3065672"/>
            <a:ext cx="5467980" cy="580704"/>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3055631"/>
            <a:ext cx="3308000" cy="488662"/>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3043916"/>
            <a:ext cx="8723376" cy="997406"/>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1847670"/>
            <a:ext cx="7772400" cy="1143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078086"/>
            <a:ext cx="6417734" cy="70485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
        <p:nvSpPr>
          <p:cNvPr id="9" name="Content Placeholder 8"/>
          <p:cNvSpPr>
            <a:spLocks noGrp="1"/>
          </p:cNvSpPr>
          <p:nvPr>
            <p:ph sz="quarter" idx="13"/>
          </p:nvPr>
        </p:nvSpPr>
        <p:spPr>
          <a:xfrm>
            <a:off x="676655" y="2009394"/>
            <a:ext cx="3822192" cy="25854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009394"/>
            <a:ext cx="3822192" cy="258546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008585"/>
            <a:ext cx="3822192" cy="47982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3" y="2571751"/>
            <a:ext cx="3820055" cy="2022872"/>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008585"/>
            <a:ext cx="3822192" cy="47982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571751"/>
            <a:ext cx="3822192" cy="2022872"/>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171450"/>
            <a:ext cx="8695944" cy="1069848"/>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535643"/>
            <a:ext cx="8723376" cy="997406"/>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171450"/>
            <a:ext cx="8695944" cy="1069848"/>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
        <p:nvSpPr>
          <p:cNvPr id="4" name="Text Placeholder 3"/>
          <p:cNvSpPr>
            <a:spLocks noGrp="1"/>
          </p:cNvSpPr>
          <p:nvPr>
            <p:ph type="body" sz="half" idx="2"/>
          </p:nvPr>
        </p:nvSpPr>
        <p:spPr>
          <a:xfrm>
            <a:off x="914400" y="2686050"/>
            <a:ext cx="3352800" cy="142875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535643"/>
            <a:ext cx="8723376" cy="998685"/>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1714500"/>
            <a:ext cx="3352800" cy="939546"/>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371600"/>
            <a:ext cx="3904076" cy="28575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171450"/>
            <a:ext cx="8695944" cy="452628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4015472"/>
            <a:ext cx="8723376" cy="998685"/>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6" y="254000"/>
            <a:ext cx="3812645" cy="1822451"/>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4" y="2089150"/>
            <a:ext cx="3818467" cy="1816100"/>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a:t>
            </a:fld>
            <a:endParaRPr lang="vi"/>
          </a:p>
        </p:txBody>
      </p:sp>
      <p:sp>
        <p:nvSpPr>
          <p:cNvPr id="3" name="Picture Placeholder 2"/>
          <p:cNvSpPr>
            <a:spLocks noGrp="1"/>
          </p:cNvSpPr>
          <p:nvPr>
            <p:ph type="pic" idx="1"/>
          </p:nvPr>
        </p:nvSpPr>
        <p:spPr>
          <a:xfrm>
            <a:off x="838200" y="1028700"/>
            <a:ext cx="3566160" cy="219456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171450"/>
            <a:ext cx="8695944" cy="185166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259572"/>
            <a:ext cx="8723376" cy="997406"/>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253746"/>
            <a:ext cx="8229600" cy="93954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4687623"/>
            <a:ext cx="3786690" cy="273844"/>
          </a:xfrm>
          <a:prstGeom prst="rect">
            <a:avLst/>
          </a:prstGeom>
        </p:spPr>
        <p:txBody>
          <a:bodyPr vert="horz" lIns="91440" tIns="45720" rIns="91440" bIns="45720" rtlCol="0" anchor="ctr"/>
          <a:lstStyle>
            <a:lvl1pPr algn="r">
              <a:defRPr sz="1000">
                <a:solidFill>
                  <a:schemeClr val="tx2"/>
                </a:solidFill>
              </a:defRPr>
            </a:lvl1pPr>
          </a:lstStyle>
          <a:p>
            <a:endParaRPr lang="en-US"/>
          </a:p>
        </p:txBody>
      </p:sp>
      <p:sp>
        <p:nvSpPr>
          <p:cNvPr id="5" name="Footer Placeholder 4"/>
          <p:cNvSpPr>
            <a:spLocks noGrp="1"/>
          </p:cNvSpPr>
          <p:nvPr>
            <p:ph type="ftr" sz="quarter" idx="3"/>
          </p:nvPr>
        </p:nvSpPr>
        <p:spPr>
          <a:xfrm>
            <a:off x="193639" y="4687623"/>
            <a:ext cx="3786691" cy="273844"/>
          </a:xfrm>
          <a:prstGeom prst="rect">
            <a:avLst/>
          </a:prstGeom>
        </p:spPr>
        <p:txBody>
          <a:bodyPr vert="horz" lIns="91440" tIns="45720" rIns="91440" bIns="45720" rtlCol="0" anchor="ctr"/>
          <a:lstStyle>
            <a:lvl1pPr algn="l">
              <a:defRPr sz="1000">
                <a:solidFill>
                  <a:schemeClr val="tx2"/>
                </a:solidFill>
              </a:defRPr>
            </a:lvl1pPr>
          </a:lstStyle>
          <a:p>
            <a:endParaRPr lang="en-US" dirty="0"/>
          </a:p>
        </p:txBody>
      </p:sp>
      <p:sp>
        <p:nvSpPr>
          <p:cNvPr id="6" name="Slide Number Placeholder 5"/>
          <p:cNvSpPr>
            <a:spLocks noGrp="1"/>
          </p:cNvSpPr>
          <p:nvPr>
            <p:ph type="sldNum" sz="quarter" idx="4"/>
          </p:nvPr>
        </p:nvSpPr>
        <p:spPr>
          <a:xfrm>
            <a:off x="3991088" y="4687623"/>
            <a:ext cx="1161826" cy="273844"/>
          </a:xfrm>
          <a:prstGeom prst="rect">
            <a:avLst/>
          </a:prstGeom>
        </p:spPr>
        <p:txBody>
          <a:bodyPr vert="horz" lIns="91440" tIns="45720" rIns="91440" bIns="45720" rtlCol="0" anchor="ctr"/>
          <a:lstStyle>
            <a:lvl1pPr algn="ctr">
              <a:defRPr sz="1000">
                <a:solidFill>
                  <a:schemeClr val="tx2"/>
                </a:solidFill>
              </a:defRPr>
            </a:lvl1pPr>
          </a:lstStyle>
          <a:p>
            <a:pPr marL="0" lvl="0" indent="0" algn="r" rtl="0">
              <a:spcBef>
                <a:spcPts val="0"/>
              </a:spcBef>
              <a:spcAft>
                <a:spcPts val="0"/>
              </a:spcAft>
              <a:buNone/>
            </a:pPr>
            <a:fld id="{00000000-1234-1234-1234-123412341234}" type="slidenum">
              <a:rPr lang="vi" smtClean="0"/>
              <a:t>‹#›</a:t>
            </a:fld>
            <a:endParaRPr lang="vi"/>
          </a:p>
        </p:txBody>
      </p:sp>
      <p:sp>
        <p:nvSpPr>
          <p:cNvPr id="3" name="Text Placeholder 2"/>
          <p:cNvSpPr>
            <a:spLocks noGrp="1"/>
          </p:cNvSpPr>
          <p:nvPr>
            <p:ph type="body" idx="1"/>
          </p:nvPr>
        </p:nvSpPr>
        <p:spPr>
          <a:xfrm>
            <a:off x="872068" y="2006600"/>
            <a:ext cx="7408333" cy="25880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105792" y="186537"/>
            <a:ext cx="6390300" cy="8386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 sz="2000" b="1" dirty="0">
                <a:solidFill>
                  <a:schemeClr val="tx1"/>
                </a:solidFill>
                <a:latin typeface="Times New Roman"/>
                <a:ea typeface="Times New Roman"/>
                <a:cs typeface="Times New Roman"/>
                <a:sym typeface="Times New Roman"/>
              </a:rPr>
              <a:t>TRƯỜNG ĐẠI HỌC BÌNH DƯƠNG </a:t>
            </a:r>
            <a:r>
              <a:rPr lang="en-US" sz="2000" b="1" dirty="0" smtClean="0">
                <a:solidFill>
                  <a:schemeClr val="tx1"/>
                </a:solidFill>
                <a:latin typeface="Times New Roman"/>
                <a:ea typeface="Times New Roman"/>
                <a:cs typeface="Times New Roman"/>
                <a:sym typeface="Times New Roman"/>
              </a:rPr>
              <a:t/>
            </a:r>
            <a:br>
              <a:rPr lang="en-US" sz="2000" b="1" dirty="0" smtClean="0">
                <a:solidFill>
                  <a:schemeClr val="tx1"/>
                </a:solidFill>
                <a:latin typeface="Times New Roman"/>
                <a:ea typeface="Times New Roman"/>
                <a:cs typeface="Times New Roman"/>
                <a:sym typeface="Times New Roman"/>
              </a:rPr>
            </a:br>
            <a:r>
              <a:rPr lang="vi" sz="2000" b="1" u="sng" dirty="0" smtClean="0">
                <a:solidFill>
                  <a:schemeClr val="tx1"/>
                </a:solidFill>
                <a:latin typeface="Times New Roman"/>
                <a:ea typeface="Times New Roman"/>
                <a:cs typeface="Times New Roman"/>
                <a:sym typeface="Times New Roman"/>
              </a:rPr>
              <a:t>PHÂN </a:t>
            </a:r>
            <a:r>
              <a:rPr lang="vi" sz="2000" b="1" u="sng" dirty="0">
                <a:solidFill>
                  <a:schemeClr val="tx1"/>
                </a:solidFill>
                <a:latin typeface="Times New Roman"/>
                <a:ea typeface="Times New Roman"/>
                <a:cs typeface="Times New Roman"/>
                <a:sym typeface="Times New Roman"/>
              </a:rPr>
              <a:t>HIỆU TẠI CÀ MAU</a:t>
            </a:r>
            <a:endParaRPr sz="2000" b="1" u="sng" dirty="0">
              <a:solidFill>
                <a:schemeClr val="tx1"/>
              </a:solidFill>
              <a:latin typeface="Times New Roman"/>
              <a:ea typeface="Times New Roman"/>
              <a:cs typeface="Times New Roman"/>
              <a:sym typeface="Times New Roman"/>
            </a:endParaRPr>
          </a:p>
        </p:txBody>
      </p:sp>
      <p:pic>
        <p:nvPicPr>
          <p:cNvPr id="55" name="Google Shape;55;p13"/>
          <p:cNvPicPr preferRelativeResize="0"/>
          <p:nvPr/>
        </p:nvPicPr>
        <p:blipFill>
          <a:blip r:embed="rId3">
            <a:alphaModFix/>
          </a:blip>
          <a:stretch>
            <a:fillRect/>
          </a:stretch>
        </p:blipFill>
        <p:spPr>
          <a:xfrm>
            <a:off x="7763195" y="211083"/>
            <a:ext cx="1141490" cy="1108351"/>
          </a:xfrm>
          <a:prstGeom prst="rect">
            <a:avLst/>
          </a:prstGeom>
          <a:noFill/>
          <a:ln>
            <a:noFill/>
          </a:ln>
        </p:spPr>
      </p:pic>
      <p:sp>
        <p:nvSpPr>
          <p:cNvPr id="56" name="Google Shape;56;p13"/>
          <p:cNvSpPr txBox="1"/>
          <p:nvPr/>
        </p:nvSpPr>
        <p:spPr>
          <a:xfrm>
            <a:off x="355941" y="1490631"/>
            <a:ext cx="8548744" cy="11850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 sz="3200" b="1" dirty="0" smtClean="0">
                <a:solidFill>
                  <a:srgbClr val="FF0000"/>
                </a:solidFill>
                <a:latin typeface="Times New Roman"/>
                <a:ea typeface="Times New Roman"/>
                <a:cs typeface="Times New Roman"/>
                <a:sym typeface="Times New Roman"/>
              </a:rPr>
              <a:t>ĐỀ TÀI :</a:t>
            </a:r>
            <a:r>
              <a:rPr lang="en-US" sz="3200" b="1" dirty="0" smtClean="0">
                <a:solidFill>
                  <a:srgbClr val="FF0000"/>
                </a:solidFill>
                <a:latin typeface="Times New Roman"/>
                <a:ea typeface="Times New Roman"/>
                <a:cs typeface="Times New Roman"/>
                <a:sym typeface="Times New Roman"/>
              </a:rPr>
              <a:t> WEB BÁN THIẾT BỊ DI ĐỘNG</a:t>
            </a:r>
          </a:p>
          <a:p>
            <a:pPr marL="0" lvl="0" indent="0" algn="ctr" rtl="0">
              <a:spcBef>
                <a:spcPts val="0"/>
              </a:spcBef>
              <a:spcAft>
                <a:spcPts val="0"/>
              </a:spcAft>
              <a:buNone/>
            </a:pPr>
            <a:r>
              <a:rPr lang="en-US" sz="3200" b="1" dirty="0" smtClean="0">
                <a:solidFill>
                  <a:srgbClr val="FF0000"/>
                </a:solidFill>
                <a:latin typeface="Times New Roman"/>
                <a:ea typeface="Times New Roman"/>
                <a:cs typeface="Times New Roman"/>
                <a:sym typeface="Times New Roman"/>
              </a:rPr>
              <a:t> VÀ PHỤ KIỆN</a:t>
            </a:r>
            <a:endParaRPr sz="3200" b="1" dirty="0">
              <a:solidFill>
                <a:srgbClr val="FF0000"/>
              </a:solidFill>
              <a:latin typeface="Times New Roman"/>
              <a:ea typeface="Times New Roman"/>
              <a:cs typeface="Times New Roman"/>
              <a:sym typeface="Times New Roman"/>
            </a:endParaRPr>
          </a:p>
        </p:txBody>
      </p:sp>
      <p:sp>
        <p:nvSpPr>
          <p:cNvPr id="57" name="Google Shape;57;p13"/>
          <p:cNvSpPr txBox="1"/>
          <p:nvPr/>
        </p:nvSpPr>
        <p:spPr>
          <a:xfrm>
            <a:off x="220928" y="3181341"/>
            <a:ext cx="4768382" cy="14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sz="1500" b="1" dirty="0">
                <a:solidFill>
                  <a:schemeClr val="tx1"/>
                </a:solidFill>
                <a:latin typeface="Times New Roman"/>
                <a:ea typeface="Times New Roman"/>
                <a:cs typeface="Times New Roman"/>
                <a:sym typeface="Times New Roman"/>
              </a:rPr>
              <a:t>Khoa: 	</a:t>
            </a:r>
            <a:r>
              <a:rPr lang="vi" sz="1500" b="1" dirty="0" smtClean="0">
                <a:solidFill>
                  <a:schemeClr val="tx1"/>
                </a:solidFill>
                <a:latin typeface="Times New Roman"/>
                <a:ea typeface="Times New Roman"/>
                <a:cs typeface="Times New Roman"/>
                <a:sym typeface="Times New Roman"/>
              </a:rPr>
              <a:t>Công </a:t>
            </a:r>
            <a:r>
              <a:rPr lang="vi" sz="1500" b="1" dirty="0">
                <a:solidFill>
                  <a:schemeClr val="tx1"/>
                </a:solidFill>
                <a:latin typeface="Times New Roman"/>
                <a:ea typeface="Times New Roman"/>
                <a:cs typeface="Times New Roman"/>
                <a:sym typeface="Times New Roman"/>
              </a:rPr>
              <a:t>Nghệ thông Tin</a:t>
            </a:r>
            <a:endParaRPr sz="1500"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vi" sz="1500" b="1" dirty="0">
                <a:solidFill>
                  <a:schemeClr val="tx1"/>
                </a:solidFill>
                <a:latin typeface="Times New Roman"/>
                <a:ea typeface="Times New Roman"/>
                <a:cs typeface="Times New Roman"/>
                <a:sym typeface="Times New Roman"/>
              </a:rPr>
              <a:t>Lớp: 	</a:t>
            </a:r>
            <a:r>
              <a:rPr lang="vi" sz="1500" b="1" dirty="0" smtClean="0">
                <a:solidFill>
                  <a:schemeClr val="tx1"/>
                </a:solidFill>
                <a:latin typeface="Times New Roman"/>
                <a:ea typeface="Times New Roman"/>
                <a:cs typeface="Times New Roman"/>
                <a:sym typeface="Times New Roman"/>
              </a:rPr>
              <a:t>20TH0101</a:t>
            </a:r>
            <a:endParaRPr sz="1500"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vi" sz="1500" b="1" dirty="0">
                <a:solidFill>
                  <a:schemeClr val="tx1"/>
                </a:solidFill>
                <a:latin typeface="Times New Roman"/>
                <a:ea typeface="Times New Roman"/>
                <a:cs typeface="Times New Roman"/>
                <a:sym typeface="Times New Roman"/>
              </a:rPr>
              <a:t>Môn: 	</a:t>
            </a:r>
            <a:r>
              <a:rPr lang="en-US" sz="1500" b="1" dirty="0" err="1" smtClean="0">
                <a:solidFill>
                  <a:schemeClr val="tx1"/>
                </a:solidFill>
                <a:latin typeface="Times New Roman"/>
                <a:ea typeface="Times New Roman"/>
                <a:cs typeface="Times New Roman"/>
                <a:sym typeface="Times New Roman"/>
              </a:rPr>
              <a:t>Phát</a:t>
            </a:r>
            <a:r>
              <a:rPr lang="en-US" sz="1500" b="1" dirty="0" smtClean="0">
                <a:solidFill>
                  <a:schemeClr val="tx1"/>
                </a:solidFill>
                <a:latin typeface="Times New Roman"/>
                <a:ea typeface="Times New Roman"/>
                <a:cs typeface="Times New Roman"/>
                <a:sym typeface="Times New Roman"/>
              </a:rPr>
              <a:t> </a:t>
            </a:r>
            <a:r>
              <a:rPr lang="en-US" sz="1500" b="1" dirty="0" err="1" smtClean="0">
                <a:solidFill>
                  <a:schemeClr val="tx1"/>
                </a:solidFill>
                <a:latin typeface="Times New Roman"/>
                <a:ea typeface="Times New Roman"/>
                <a:cs typeface="Times New Roman"/>
                <a:sym typeface="Times New Roman"/>
              </a:rPr>
              <a:t>Triển</a:t>
            </a:r>
            <a:r>
              <a:rPr lang="en-US" sz="1500" b="1" dirty="0" smtClean="0">
                <a:solidFill>
                  <a:schemeClr val="tx1"/>
                </a:solidFill>
                <a:latin typeface="Times New Roman"/>
                <a:ea typeface="Times New Roman"/>
                <a:cs typeface="Times New Roman"/>
                <a:sym typeface="Times New Roman"/>
              </a:rPr>
              <a:t> </a:t>
            </a:r>
            <a:r>
              <a:rPr lang="en-US" sz="1500" b="1" dirty="0" err="1" smtClean="0">
                <a:solidFill>
                  <a:schemeClr val="tx1"/>
                </a:solidFill>
                <a:latin typeface="Times New Roman"/>
                <a:ea typeface="Times New Roman"/>
                <a:cs typeface="Times New Roman"/>
                <a:sym typeface="Times New Roman"/>
              </a:rPr>
              <a:t>Ứng</a:t>
            </a:r>
            <a:r>
              <a:rPr lang="en-US" sz="1500" b="1" dirty="0" smtClean="0">
                <a:solidFill>
                  <a:schemeClr val="tx1"/>
                </a:solidFill>
                <a:latin typeface="Times New Roman"/>
                <a:ea typeface="Times New Roman"/>
                <a:cs typeface="Times New Roman"/>
                <a:sym typeface="Times New Roman"/>
              </a:rPr>
              <a:t> </a:t>
            </a:r>
            <a:r>
              <a:rPr lang="en-US" sz="1500" b="1" dirty="0" err="1" smtClean="0">
                <a:solidFill>
                  <a:schemeClr val="tx1"/>
                </a:solidFill>
                <a:latin typeface="Times New Roman"/>
                <a:ea typeface="Times New Roman"/>
                <a:cs typeface="Times New Roman"/>
                <a:sym typeface="Times New Roman"/>
              </a:rPr>
              <a:t>Dụng</a:t>
            </a:r>
            <a:r>
              <a:rPr lang="en-US" sz="1500" b="1" dirty="0" smtClean="0">
                <a:solidFill>
                  <a:schemeClr val="tx1"/>
                </a:solidFill>
                <a:latin typeface="Times New Roman"/>
                <a:ea typeface="Times New Roman"/>
                <a:cs typeface="Times New Roman"/>
                <a:sym typeface="Times New Roman"/>
              </a:rPr>
              <a:t> WEB</a:t>
            </a:r>
            <a:endParaRPr sz="1500"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vi" sz="1500" b="1" dirty="0" smtClean="0">
                <a:solidFill>
                  <a:schemeClr val="tx1"/>
                </a:solidFill>
                <a:latin typeface="Times New Roman"/>
                <a:ea typeface="Times New Roman"/>
                <a:cs typeface="Times New Roman"/>
                <a:sym typeface="Times New Roman"/>
              </a:rPr>
              <a:t>G</a:t>
            </a:r>
            <a:r>
              <a:rPr lang="en-US" sz="1500" b="1" dirty="0" smtClean="0">
                <a:solidFill>
                  <a:schemeClr val="tx1"/>
                </a:solidFill>
                <a:latin typeface="Times New Roman"/>
                <a:ea typeface="Times New Roman"/>
                <a:cs typeface="Times New Roman"/>
                <a:sym typeface="Times New Roman"/>
              </a:rPr>
              <a:t>. </a:t>
            </a:r>
            <a:r>
              <a:rPr lang="vi" sz="1500" b="1" dirty="0" smtClean="0">
                <a:solidFill>
                  <a:schemeClr val="tx1"/>
                </a:solidFill>
                <a:latin typeface="Times New Roman"/>
                <a:ea typeface="Times New Roman"/>
                <a:cs typeface="Times New Roman"/>
                <a:sym typeface="Times New Roman"/>
              </a:rPr>
              <a:t>Viên</a:t>
            </a:r>
            <a:r>
              <a:rPr lang="vi" sz="1500" b="1" dirty="0">
                <a:solidFill>
                  <a:schemeClr val="tx1"/>
                </a:solidFill>
                <a:latin typeface="Times New Roman"/>
                <a:ea typeface="Times New Roman"/>
                <a:cs typeface="Times New Roman"/>
                <a:sym typeface="Times New Roman"/>
              </a:rPr>
              <a:t>: </a:t>
            </a:r>
            <a:r>
              <a:rPr lang="en-US" sz="1500" b="1" dirty="0" smtClean="0">
                <a:solidFill>
                  <a:schemeClr val="tx1"/>
                </a:solidFill>
                <a:latin typeface="Times New Roman"/>
                <a:ea typeface="Times New Roman"/>
                <a:cs typeface="Times New Roman"/>
                <a:sym typeface="Times New Roman"/>
              </a:rPr>
              <a:t>	</a:t>
            </a:r>
            <a:r>
              <a:rPr lang="en-US" sz="1500" b="1" dirty="0" err="1" smtClean="0">
                <a:solidFill>
                  <a:schemeClr val="tx1"/>
                </a:solidFill>
                <a:latin typeface="Times New Roman"/>
                <a:ea typeface="Times New Roman"/>
                <a:cs typeface="Times New Roman"/>
                <a:sym typeface="Times New Roman"/>
              </a:rPr>
              <a:t>Võ</a:t>
            </a:r>
            <a:r>
              <a:rPr lang="en-US" sz="1500" b="1" dirty="0" smtClean="0">
                <a:solidFill>
                  <a:schemeClr val="tx1"/>
                </a:solidFill>
                <a:latin typeface="Times New Roman"/>
                <a:ea typeface="Times New Roman"/>
                <a:cs typeface="Times New Roman"/>
                <a:sym typeface="Times New Roman"/>
              </a:rPr>
              <a:t> </a:t>
            </a:r>
            <a:r>
              <a:rPr lang="en-US" sz="1500" b="1" dirty="0" err="1" smtClean="0">
                <a:solidFill>
                  <a:schemeClr val="tx1"/>
                </a:solidFill>
                <a:latin typeface="Times New Roman"/>
                <a:ea typeface="Times New Roman"/>
                <a:cs typeface="Times New Roman"/>
                <a:sym typeface="Times New Roman"/>
              </a:rPr>
              <a:t>Tiến</a:t>
            </a:r>
            <a:r>
              <a:rPr lang="en-US" sz="1500" b="1" dirty="0" smtClean="0">
                <a:solidFill>
                  <a:schemeClr val="tx1"/>
                </a:solidFill>
                <a:latin typeface="Times New Roman"/>
                <a:ea typeface="Times New Roman"/>
                <a:cs typeface="Times New Roman"/>
                <a:sym typeface="Times New Roman"/>
              </a:rPr>
              <a:t> An</a:t>
            </a:r>
            <a:endParaRPr sz="1500" b="1" dirty="0">
              <a:solidFill>
                <a:schemeClr val="tx1"/>
              </a:solidFill>
              <a:latin typeface="Times New Roman"/>
              <a:ea typeface="Times New Roman"/>
              <a:cs typeface="Times New Roman"/>
              <a:sym typeface="Times New Roman"/>
            </a:endParaRPr>
          </a:p>
        </p:txBody>
      </p:sp>
      <p:sp>
        <p:nvSpPr>
          <p:cNvPr id="58" name="Google Shape;58;p13"/>
          <p:cNvSpPr txBox="1"/>
          <p:nvPr/>
        </p:nvSpPr>
        <p:spPr>
          <a:xfrm>
            <a:off x="5019995" y="3181341"/>
            <a:ext cx="3884690" cy="14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 b="1" i="1" dirty="0">
                <a:solidFill>
                  <a:schemeClr val="tx1"/>
                </a:solidFill>
                <a:latin typeface="Times New Roman"/>
                <a:ea typeface="Times New Roman"/>
                <a:cs typeface="Times New Roman"/>
                <a:sym typeface="Times New Roman"/>
              </a:rPr>
              <a:t>Nhóm tác giả:</a:t>
            </a:r>
            <a:endParaRPr b="1" i="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vi" b="1" dirty="0">
                <a:solidFill>
                  <a:schemeClr val="tx1"/>
                </a:solidFill>
                <a:latin typeface="Times New Roman"/>
                <a:ea typeface="Times New Roman"/>
                <a:cs typeface="Times New Roman"/>
                <a:sym typeface="Times New Roman"/>
              </a:rPr>
              <a:t>	Ngô Hoàng Nam 	</a:t>
            </a:r>
            <a:r>
              <a:rPr lang="vi" b="1" dirty="0" smtClean="0">
                <a:solidFill>
                  <a:schemeClr val="tx1"/>
                </a:solidFill>
                <a:latin typeface="Times New Roman"/>
                <a:ea typeface="Times New Roman"/>
                <a:cs typeface="Times New Roman"/>
                <a:sym typeface="Times New Roman"/>
              </a:rPr>
              <a:t>170501011</a:t>
            </a: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vi" b="1" dirty="0">
                <a:solidFill>
                  <a:schemeClr val="tx1"/>
                </a:solidFill>
                <a:latin typeface="Times New Roman"/>
                <a:ea typeface="Times New Roman"/>
                <a:cs typeface="Times New Roman"/>
                <a:sym typeface="Times New Roman"/>
              </a:rPr>
              <a:t>	Huỳnh Hoàng Dững	170501002</a:t>
            </a:r>
            <a:endParaRPr b="1" dirty="0">
              <a:solidFill>
                <a:schemeClr val="tx1"/>
              </a:solidFill>
              <a:latin typeface="Times New Roman"/>
              <a:ea typeface="Times New Roman"/>
              <a:cs typeface="Times New Roman"/>
              <a:sym typeface="Times New Roman"/>
            </a:endParaRPr>
          </a:p>
          <a:p>
            <a:pPr marL="0" lvl="0" indent="0" algn="l" rtl="0">
              <a:spcBef>
                <a:spcPts val="0"/>
              </a:spcBef>
              <a:spcAft>
                <a:spcPts val="0"/>
              </a:spcAft>
              <a:buNone/>
            </a:pPr>
            <a:r>
              <a:rPr lang="vi" b="1" dirty="0">
                <a:solidFill>
                  <a:schemeClr val="tx1"/>
                </a:solidFill>
                <a:latin typeface="Times New Roman"/>
                <a:ea typeface="Times New Roman"/>
                <a:cs typeface="Times New Roman"/>
                <a:sym typeface="Times New Roman"/>
              </a:rPr>
              <a:t>	</a:t>
            </a:r>
            <a:r>
              <a:rPr lang="en-US" b="1" dirty="0" smtClean="0">
                <a:solidFill>
                  <a:schemeClr val="tx1"/>
                </a:solidFill>
                <a:latin typeface="Times New Roman"/>
                <a:ea typeface="Times New Roman"/>
                <a:cs typeface="Times New Roman"/>
                <a:sym typeface="Times New Roman"/>
              </a:rPr>
              <a:t>Cao </a:t>
            </a:r>
            <a:r>
              <a:rPr lang="en-US" b="1" dirty="0" err="1" smtClean="0">
                <a:solidFill>
                  <a:schemeClr val="tx1"/>
                </a:solidFill>
                <a:latin typeface="Times New Roman"/>
                <a:ea typeface="Times New Roman"/>
                <a:cs typeface="Times New Roman"/>
                <a:sym typeface="Times New Roman"/>
              </a:rPr>
              <a:t>Quốc</a:t>
            </a:r>
            <a:r>
              <a:rPr lang="en-US" b="1" dirty="0" smtClean="0">
                <a:solidFill>
                  <a:schemeClr val="tx1"/>
                </a:solidFill>
                <a:latin typeface="Times New Roman"/>
                <a:ea typeface="Times New Roman"/>
                <a:cs typeface="Times New Roman"/>
                <a:sym typeface="Times New Roman"/>
              </a:rPr>
              <a:t> </a:t>
            </a:r>
            <a:r>
              <a:rPr lang="en-US" b="1" dirty="0" err="1" smtClean="0">
                <a:solidFill>
                  <a:schemeClr val="tx1"/>
                </a:solidFill>
                <a:latin typeface="Times New Roman"/>
                <a:ea typeface="Times New Roman"/>
                <a:cs typeface="Times New Roman"/>
                <a:sym typeface="Times New Roman"/>
              </a:rPr>
              <a:t>Thịnh</a:t>
            </a:r>
            <a:r>
              <a:rPr lang="vi" b="1" dirty="0">
                <a:solidFill>
                  <a:schemeClr val="tx1"/>
                </a:solidFill>
                <a:latin typeface="Times New Roman"/>
                <a:ea typeface="Times New Roman"/>
                <a:cs typeface="Times New Roman"/>
                <a:sym typeface="Times New Roman"/>
              </a:rPr>
              <a:t>	</a:t>
            </a:r>
            <a:r>
              <a:rPr lang="vi" b="1" dirty="0" smtClean="0">
                <a:solidFill>
                  <a:schemeClr val="tx1"/>
                </a:solidFill>
                <a:latin typeface="Times New Roman"/>
                <a:ea typeface="Times New Roman"/>
                <a:cs typeface="Times New Roman"/>
                <a:sym typeface="Times New Roman"/>
              </a:rPr>
              <a:t>170</a:t>
            </a:r>
            <a:r>
              <a:rPr lang="en-US" b="1" dirty="0" smtClean="0">
                <a:solidFill>
                  <a:schemeClr val="tx1"/>
                </a:solidFill>
                <a:latin typeface="Times New Roman"/>
                <a:ea typeface="Times New Roman"/>
                <a:cs typeface="Times New Roman"/>
                <a:sym typeface="Times New Roman"/>
              </a:rPr>
              <a:t>2</a:t>
            </a:r>
            <a:r>
              <a:rPr lang="vi" b="1" dirty="0" smtClean="0">
                <a:solidFill>
                  <a:schemeClr val="tx1"/>
                </a:solidFill>
                <a:latin typeface="Times New Roman"/>
                <a:ea typeface="Times New Roman"/>
                <a:cs typeface="Times New Roman"/>
                <a:sym typeface="Times New Roman"/>
              </a:rPr>
              <a:t>010</a:t>
            </a:r>
            <a:r>
              <a:rPr lang="en-US" b="1" dirty="0" smtClean="0">
                <a:solidFill>
                  <a:schemeClr val="tx1"/>
                </a:solidFill>
                <a:latin typeface="Times New Roman"/>
                <a:ea typeface="Times New Roman"/>
                <a:cs typeface="Times New Roman"/>
                <a:sym typeface="Times New Roman"/>
              </a:rPr>
              <a:t>04</a:t>
            </a:r>
            <a:endParaRPr b="1" dirty="0">
              <a:solidFill>
                <a:schemeClr val="tx1"/>
              </a:solidFill>
              <a:latin typeface="Times New Roman"/>
              <a:ea typeface="Times New Roman"/>
              <a:cs typeface="Times New Roman"/>
              <a:sym typeface="Times New Roman"/>
            </a:endParaRPr>
          </a:p>
        </p:txBody>
      </p:sp>
      <p:sp>
        <p:nvSpPr>
          <p:cNvPr id="6" name="Slide Number Placeholder 5"/>
          <p:cNvSpPr>
            <a:spLocks noGrp="1"/>
          </p:cNvSpPr>
          <p:nvPr>
            <p:ph type="sldNum" sz="quarter" idx="12"/>
          </p:nvPr>
        </p:nvSpPr>
        <p:spPr>
          <a:xfrm>
            <a:off x="7742859" y="4675349"/>
            <a:ext cx="1161826" cy="273844"/>
          </a:xfrm>
        </p:spPr>
        <p:txBody>
          <a:bodyPr/>
          <a:lstStyle/>
          <a:p>
            <a:pPr marL="0" lvl="0" indent="0" algn="r" rtl="0">
              <a:spcBef>
                <a:spcPts val="0"/>
              </a:spcBef>
              <a:spcAft>
                <a:spcPts val="0"/>
              </a:spcAft>
              <a:buNone/>
            </a:pPr>
            <a:fld id="{00000000-1234-1234-1234-123412341234}" type="slidenum">
              <a:rPr lang="vi" smtClean="0"/>
              <a:t>1</a:t>
            </a:fld>
            <a:endParaRPr lang="vi"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z="1400" smtClean="0">
                <a:latin typeface="Times New Roman" panose="02020603050405020304" pitchFamily="18" charset="0"/>
                <a:cs typeface="Times New Roman" panose="02020603050405020304" pitchFamily="18" charset="0"/>
              </a:rPr>
              <a:t>10</a:t>
            </a:fld>
            <a:endParaRPr lang="vi" sz="1400">
              <a:latin typeface="Times New Roman" panose="02020603050405020304" pitchFamily="18" charset="0"/>
              <a:cs typeface="Times New Roman" panose="02020603050405020304" pitchFamily="18" charset="0"/>
            </a:endParaRPr>
          </a:p>
        </p:txBody>
      </p:sp>
      <p:sp>
        <p:nvSpPr>
          <p:cNvPr id="12" name="Oval 11"/>
          <p:cNvSpPr/>
          <p:nvPr/>
        </p:nvSpPr>
        <p:spPr>
          <a:xfrm>
            <a:off x="3374595" y="2545816"/>
            <a:ext cx="1902378" cy="88475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900" b="1" dirty="0" err="1">
                <a:latin typeface="Times New Roman" panose="02020603050405020304" pitchFamily="18" charset="0"/>
                <a:cs typeface="Times New Roman" panose="02020603050405020304" pitchFamily="18" charset="0"/>
              </a:rPr>
              <a:t>Các</a:t>
            </a:r>
            <a:r>
              <a:rPr lang="en-US" sz="1900" b="1" dirty="0">
                <a:latin typeface="Times New Roman" panose="02020603050405020304" pitchFamily="18" charset="0"/>
                <a:cs typeface="Times New Roman" panose="02020603050405020304" pitchFamily="18" charset="0"/>
              </a:rPr>
              <a:t> </a:t>
            </a:r>
            <a:r>
              <a:rPr lang="en-US" sz="1900" b="1" dirty="0" smtClean="0">
                <a:latin typeface="Times New Roman" panose="02020603050405020304" pitchFamily="18" charset="0"/>
                <a:cs typeface="Times New Roman" panose="02020603050405020304" pitchFamily="18" charset="0"/>
              </a:rPr>
              <a:t>Plugin</a:t>
            </a:r>
            <a:endParaRPr lang="en-US" sz="1900" b="1"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3657256" y="1596539"/>
            <a:ext cx="1341120" cy="5578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latin typeface="Times New Roman" panose="02020603050405020304" pitchFamily="18" charset="0"/>
                <a:cs typeface="Times New Roman" panose="02020603050405020304" pitchFamily="18" charset="0"/>
              </a:rPr>
              <a:t>Tidio</a:t>
            </a:r>
            <a:r>
              <a:rPr lang="en-US" sz="1600" dirty="0">
                <a:latin typeface="Times New Roman" panose="02020603050405020304" pitchFamily="18" charset="0"/>
                <a:cs typeface="Times New Roman" panose="02020603050405020304" pitchFamily="18" charset="0"/>
              </a:rPr>
              <a:t> Chat</a:t>
            </a:r>
          </a:p>
        </p:txBody>
      </p:sp>
      <p:sp>
        <p:nvSpPr>
          <p:cNvPr id="14" name="Rounded Rectangle 13"/>
          <p:cNvSpPr/>
          <p:nvPr/>
        </p:nvSpPr>
        <p:spPr>
          <a:xfrm>
            <a:off x="3657256" y="3786470"/>
            <a:ext cx="1341120" cy="55789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smtClean="0">
                <a:latin typeface="Times New Roman" panose="02020603050405020304" pitchFamily="18" charset="0"/>
                <a:cs typeface="Times New Roman" panose="02020603050405020304" pitchFamily="18" charset="0"/>
              </a:rPr>
              <a:t>Elementor</a:t>
            </a:r>
            <a:endParaRPr lang="en-US" sz="1600" dirty="0">
              <a:latin typeface="Times New Roman" panose="02020603050405020304" pitchFamily="18" charset="0"/>
              <a:cs typeface="Times New Roman" panose="02020603050405020304" pitchFamily="18" charset="0"/>
            </a:endParaRPr>
          </a:p>
        </p:txBody>
      </p:sp>
      <p:sp>
        <p:nvSpPr>
          <p:cNvPr id="16" name="Rounded Rectangle 15"/>
          <p:cNvSpPr/>
          <p:nvPr/>
        </p:nvSpPr>
        <p:spPr>
          <a:xfrm>
            <a:off x="980999" y="2229251"/>
            <a:ext cx="1777250" cy="6331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latin typeface="Times New Roman" panose="02020603050405020304" pitchFamily="18" charset="0"/>
                <a:cs typeface="Times New Roman" panose="02020603050405020304" pitchFamily="18" charset="0"/>
              </a:rPr>
              <a:t>Woocommerce</a:t>
            </a:r>
            <a:endParaRPr lang="en-US" sz="1600" dirty="0">
              <a:latin typeface="Times New Roman" panose="02020603050405020304" pitchFamily="18" charset="0"/>
              <a:cs typeface="Times New Roman" panose="02020603050405020304" pitchFamily="18" charset="0"/>
            </a:endParaRPr>
          </a:p>
        </p:txBody>
      </p:sp>
      <p:sp>
        <p:nvSpPr>
          <p:cNvPr id="17" name="Rounded Rectangle 16"/>
          <p:cNvSpPr/>
          <p:nvPr/>
        </p:nvSpPr>
        <p:spPr>
          <a:xfrm>
            <a:off x="5935025" y="3153340"/>
            <a:ext cx="1777250" cy="6331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a:latin typeface="Times New Roman" panose="02020603050405020304" pitchFamily="18" charset="0"/>
                <a:cs typeface="Times New Roman" panose="02020603050405020304" pitchFamily="18" charset="0"/>
              </a:rPr>
              <a:t>Custom Sidebars</a:t>
            </a:r>
          </a:p>
        </p:txBody>
      </p:sp>
      <p:sp>
        <p:nvSpPr>
          <p:cNvPr id="18" name="Rounded Rectangle 17"/>
          <p:cNvSpPr/>
          <p:nvPr/>
        </p:nvSpPr>
        <p:spPr>
          <a:xfrm>
            <a:off x="980999" y="3229540"/>
            <a:ext cx="1777250" cy="6331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err="1">
                <a:latin typeface="Times New Roman" panose="02020603050405020304" pitchFamily="18" charset="0"/>
                <a:cs typeface="Times New Roman" panose="02020603050405020304" pitchFamily="18" charset="0"/>
              </a:rPr>
              <a:t>Mailchimp</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WooCommerce</a:t>
            </a:r>
            <a:endParaRPr lang="en-US" sz="1600" dirty="0">
              <a:latin typeface="Times New Roman" panose="02020603050405020304" pitchFamily="18" charset="0"/>
              <a:cs typeface="Times New Roman" panose="02020603050405020304" pitchFamily="18" charset="0"/>
            </a:endParaRPr>
          </a:p>
        </p:txBody>
      </p:sp>
      <p:sp>
        <p:nvSpPr>
          <p:cNvPr id="19" name="Rounded Rectangle 18"/>
          <p:cNvSpPr/>
          <p:nvPr/>
        </p:nvSpPr>
        <p:spPr>
          <a:xfrm>
            <a:off x="5935025" y="2154436"/>
            <a:ext cx="1777250" cy="63313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a:latin typeface="Times New Roman" panose="02020603050405020304" pitchFamily="18" charset="0"/>
                <a:cs typeface="Times New Roman" panose="02020603050405020304" pitchFamily="18" charset="0"/>
              </a:rPr>
              <a:t>TI </a:t>
            </a:r>
            <a:r>
              <a:rPr lang="en-US" sz="1600" dirty="0" err="1">
                <a:latin typeface="Times New Roman" panose="02020603050405020304" pitchFamily="18" charset="0"/>
                <a:cs typeface="Times New Roman" panose="02020603050405020304" pitchFamily="18" charset="0"/>
              </a:rPr>
              <a:t>WooCommerce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Wishlist</a:t>
            </a:r>
            <a:endParaRPr lang="en-US" sz="1600" dirty="0">
              <a:latin typeface="Times New Roman" panose="02020603050405020304" pitchFamily="18" charset="0"/>
              <a:cs typeface="Times New Roman" panose="02020603050405020304" pitchFamily="18" charset="0"/>
            </a:endParaRPr>
          </a:p>
        </p:txBody>
      </p:sp>
      <p:cxnSp>
        <p:nvCxnSpPr>
          <p:cNvPr id="21" name="Straight Arrow Connector 20"/>
          <p:cNvCxnSpPr>
            <a:stCxn id="12" idx="0"/>
            <a:endCxn id="13" idx="2"/>
          </p:cNvCxnSpPr>
          <p:nvPr/>
        </p:nvCxnSpPr>
        <p:spPr>
          <a:xfrm flipV="1">
            <a:off x="4325784" y="2154436"/>
            <a:ext cx="2032" cy="39138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a:stCxn id="12" idx="7"/>
            <a:endCxn id="19" idx="1"/>
          </p:cNvCxnSpPr>
          <p:nvPr/>
        </p:nvCxnSpPr>
        <p:spPr>
          <a:xfrm flipV="1">
            <a:off x="4998376" y="2471001"/>
            <a:ext cx="936649" cy="2043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12" idx="5"/>
            <a:endCxn id="17" idx="1"/>
          </p:cNvCxnSpPr>
          <p:nvPr/>
        </p:nvCxnSpPr>
        <p:spPr>
          <a:xfrm>
            <a:off x="4998376" y="3301000"/>
            <a:ext cx="936649" cy="16890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12" idx="4"/>
            <a:endCxn id="14" idx="0"/>
          </p:cNvCxnSpPr>
          <p:nvPr/>
        </p:nvCxnSpPr>
        <p:spPr>
          <a:xfrm>
            <a:off x="4325784" y="3430569"/>
            <a:ext cx="2032" cy="35590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a:stCxn id="12" idx="3"/>
            <a:endCxn id="18" idx="3"/>
          </p:cNvCxnSpPr>
          <p:nvPr/>
        </p:nvCxnSpPr>
        <p:spPr>
          <a:xfrm flipH="1">
            <a:off x="2758249" y="3301000"/>
            <a:ext cx="894943" cy="24510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12" idx="1"/>
            <a:endCxn id="16" idx="3"/>
          </p:cNvCxnSpPr>
          <p:nvPr/>
        </p:nvCxnSpPr>
        <p:spPr>
          <a:xfrm flipH="1" flipV="1">
            <a:off x="2758249" y="2545816"/>
            <a:ext cx="894943" cy="12956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731520" y="518160"/>
            <a:ext cx="4968240"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CÁC PLUGIN SỬ DỤNG TRONG WEB</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4367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11</a:t>
            </a:fld>
            <a:endParaRPr lang="vi"/>
          </a:p>
        </p:txBody>
      </p:sp>
      <p:sp>
        <p:nvSpPr>
          <p:cNvPr id="6" name="Rectangle 5"/>
          <p:cNvSpPr/>
          <p:nvPr/>
        </p:nvSpPr>
        <p:spPr>
          <a:xfrm>
            <a:off x="312420" y="2151787"/>
            <a:ext cx="8839200" cy="707886"/>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C. MỘT </a:t>
            </a:r>
            <a:r>
              <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SỐ GIAO DIỆN WEB</a:t>
            </a:r>
            <a:endPar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10975162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12</a:t>
            </a:fld>
            <a:endParaRPr lang="vi"/>
          </a:p>
        </p:txBody>
      </p:sp>
      <p:pic>
        <p:nvPicPr>
          <p:cNvPr id="6" name="Picture 5"/>
          <p:cNvPicPr/>
          <p:nvPr/>
        </p:nvPicPr>
        <p:blipFill>
          <a:blip r:embed="rId2"/>
          <a:stretch>
            <a:fillRect/>
          </a:stretch>
        </p:blipFill>
        <p:spPr>
          <a:xfrm>
            <a:off x="182880" y="1219200"/>
            <a:ext cx="4213860" cy="2705100"/>
          </a:xfrm>
          <a:prstGeom prst="rect">
            <a:avLst/>
          </a:prstGeom>
        </p:spPr>
      </p:pic>
      <p:sp>
        <p:nvSpPr>
          <p:cNvPr id="2" name="TextBox 1"/>
          <p:cNvSpPr txBox="1"/>
          <p:nvPr/>
        </p:nvSpPr>
        <p:spPr>
          <a:xfrm>
            <a:off x="502920" y="335280"/>
            <a:ext cx="3078480"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GIAO DIỆN WEB</a:t>
            </a:r>
            <a:endParaRPr lang="en-US" sz="2000" b="1"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941" y="1714500"/>
            <a:ext cx="4454158" cy="2865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172331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arn(inVertical)">
                                      <p:cBhvr>
                                        <p:cTn id="1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13</a:t>
            </a:fld>
            <a:endParaRPr lang="vi"/>
          </a:p>
        </p:txBody>
      </p:sp>
      <p:pic>
        <p:nvPicPr>
          <p:cNvPr id="5" name="Picture 4"/>
          <p:cNvPicPr/>
          <p:nvPr/>
        </p:nvPicPr>
        <p:blipFill>
          <a:blip r:embed="rId2"/>
          <a:stretch>
            <a:fillRect/>
          </a:stretch>
        </p:blipFill>
        <p:spPr>
          <a:xfrm>
            <a:off x="213362" y="763270"/>
            <a:ext cx="4320538" cy="2834957"/>
          </a:xfrm>
          <a:prstGeom prst="rect">
            <a:avLst/>
          </a:prstGeom>
        </p:spPr>
      </p:pic>
      <p:pic>
        <p:nvPicPr>
          <p:cNvPr id="8" name="Picture 7"/>
          <p:cNvPicPr/>
          <p:nvPr/>
        </p:nvPicPr>
        <p:blipFill>
          <a:blip r:embed="rId3"/>
          <a:stretch>
            <a:fillRect/>
          </a:stretch>
        </p:blipFill>
        <p:spPr>
          <a:xfrm>
            <a:off x="4533900" y="763270"/>
            <a:ext cx="4381501" cy="2834957"/>
          </a:xfrm>
          <a:prstGeom prst="rect">
            <a:avLst/>
          </a:prstGeom>
        </p:spPr>
      </p:pic>
      <p:pic>
        <p:nvPicPr>
          <p:cNvPr id="9" name="Picture 8"/>
          <p:cNvPicPr/>
          <p:nvPr/>
        </p:nvPicPr>
        <p:blipFill>
          <a:blip r:embed="rId4"/>
          <a:stretch>
            <a:fillRect/>
          </a:stretch>
        </p:blipFill>
        <p:spPr>
          <a:xfrm>
            <a:off x="2373631" y="1746249"/>
            <a:ext cx="5021581" cy="2834957"/>
          </a:xfrm>
          <a:prstGeom prst="rect">
            <a:avLst/>
          </a:prstGeom>
        </p:spPr>
      </p:pic>
      <p:sp>
        <p:nvSpPr>
          <p:cNvPr id="10" name="Rectangle 9"/>
          <p:cNvSpPr/>
          <p:nvPr/>
        </p:nvSpPr>
        <p:spPr>
          <a:xfrm>
            <a:off x="379896" y="276642"/>
            <a:ext cx="3042821" cy="400110"/>
          </a:xfrm>
          <a:prstGeom prst="rect">
            <a:avLst/>
          </a:prstGeom>
        </p:spPr>
        <p:txBody>
          <a:bodyPr wrap="none">
            <a:spAutoFit/>
          </a:bodyPr>
          <a:lstStyle/>
          <a:p>
            <a:r>
              <a:rPr lang="en-US" sz="2000" b="1" dirty="0" smtClean="0">
                <a:latin typeface="Times New Roman" panose="02020603050405020304" pitchFamily="18" charset="0"/>
                <a:cs typeface="Times New Roman" panose="02020603050405020304" pitchFamily="18" charset="0"/>
              </a:rPr>
              <a:t>1. CHI TIẾT MỤC SHOP</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748798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14</a:t>
            </a:fld>
            <a:endParaRPr lang="vi"/>
          </a:p>
        </p:txBody>
      </p:sp>
      <p:pic>
        <p:nvPicPr>
          <p:cNvPr id="5" name="Picture 4"/>
          <p:cNvPicPr/>
          <p:nvPr/>
        </p:nvPicPr>
        <p:blipFill>
          <a:blip r:embed="rId2"/>
          <a:stretch>
            <a:fillRect/>
          </a:stretch>
        </p:blipFill>
        <p:spPr>
          <a:xfrm>
            <a:off x="228600" y="841057"/>
            <a:ext cx="4312920" cy="2999423"/>
          </a:xfrm>
          <a:prstGeom prst="rect">
            <a:avLst/>
          </a:prstGeom>
        </p:spPr>
      </p:pic>
      <p:sp>
        <p:nvSpPr>
          <p:cNvPr id="7" name="Rectangle 6"/>
          <p:cNvSpPr/>
          <p:nvPr/>
        </p:nvSpPr>
        <p:spPr>
          <a:xfrm>
            <a:off x="379896" y="276642"/>
            <a:ext cx="4639412"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2</a:t>
            </a:r>
            <a:r>
              <a:rPr lang="en-US" sz="2000" b="1" dirty="0" smtClean="0">
                <a:latin typeface="Times New Roman" panose="02020603050405020304" pitchFamily="18" charset="0"/>
                <a:cs typeface="Times New Roman" panose="02020603050405020304" pitchFamily="18" charset="0"/>
              </a:rPr>
              <a:t>. CHI TIẾT MỤC GIỎ HÀNG (CART)</a:t>
            </a:r>
            <a:endParaRPr lang="en-US" sz="2000" b="1" dirty="0">
              <a:latin typeface="Times New Roman" panose="02020603050405020304" pitchFamily="18" charset="0"/>
              <a:cs typeface="Times New Roman" panose="02020603050405020304" pitchFamily="18" charset="0"/>
            </a:endParaRPr>
          </a:p>
        </p:txBody>
      </p:sp>
      <p:pic>
        <p:nvPicPr>
          <p:cNvPr id="8" name="Picture 7"/>
          <p:cNvPicPr/>
          <p:nvPr/>
        </p:nvPicPr>
        <p:blipFill>
          <a:blip r:embed="rId3"/>
          <a:stretch>
            <a:fillRect/>
          </a:stretch>
        </p:blipFill>
        <p:spPr>
          <a:xfrm>
            <a:off x="4602480" y="1150620"/>
            <a:ext cx="4312920" cy="3322320"/>
          </a:xfrm>
          <a:prstGeom prst="rect">
            <a:avLst/>
          </a:prstGeom>
        </p:spPr>
      </p:pic>
    </p:spTree>
    <p:extLst>
      <p:ext uri="{BB962C8B-B14F-4D97-AF65-F5344CB8AC3E}">
        <p14:creationId xmlns:p14="http://schemas.microsoft.com/office/powerpoint/2010/main" val="31680468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15</a:t>
            </a:fld>
            <a:endParaRPr lang="vi"/>
          </a:p>
        </p:txBody>
      </p:sp>
      <p:pic>
        <p:nvPicPr>
          <p:cNvPr id="6" name="Picture 5"/>
          <p:cNvPicPr/>
          <p:nvPr/>
        </p:nvPicPr>
        <p:blipFill>
          <a:blip r:embed="rId2"/>
          <a:stretch>
            <a:fillRect/>
          </a:stretch>
        </p:blipFill>
        <p:spPr>
          <a:xfrm>
            <a:off x="230187" y="769301"/>
            <a:ext cx="4197033" cy="2972119"/>
          </a:xfrm>
          <a:prstGeom prst="rect">
            <a:avLst/>
          </a:prstGeom>
        </p:spPr>
      </p:pic>
      <p:pic>
        <p:nvPicPr>
          <p:cNvPr id="7" name="Picture 6"/>
          <p:cNvPicPr/>
          <p:nvPr/>
        </p:nvPicPr>
        <p:blipFill>
          <a:blip r:embed="rId3"/>
          <a:stretch>
            <a:fillRect/>
          </a:stretch>
        </p:blipFill>
        <p:spPr>
          <a:xfrm>
            <a:off x="4503420" y="1406524"/>
            <a:ext cx="4427221" cy="3150236"/>
          </a:xfrm>
          <a:prstGeom prst="rect">
            <a:avLst/>
          </a:prstGeom>
        </p:spPr>
      </p:pic>
      <p:sp>
        <p:nvSpPr>
          <p:cNvPr id="8" name="Rectangle 7"/>
          <p:cNvSpPr/>
          <p:nvPr/>
        </p:nvSpPr>
        <p:spPr>
          <a:xfrm>
            <a:off x="379896" y="276642"/>
            <a:ext cx="3749744"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3</a:t>
            </a:r>
            <a:r>
              <a:rPr lang="en-US" sz="2000" b="1" dirty="0" smtClean="0">
                <a:latin typeface="Times New Roman" panose="02020603050405020304" pitchFamily="18" charset="0"/>
                <a:cs typeface="Times New Roman" panose="02020603050405020304" pitchFamily="18" charset="0"/>
              </a:rPr>
              <a:t>. CHI TIẾT MỤC ĐƠN HÀNG</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6950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16</a:t>
            </a:fld>
            <a:endParaRPr lang="vi"/>
          </a:p>
        </p:txBody>
      </p:sp>
      <p:pic>
        <p:nvPicPr>
          <p:cNvPr id="5" name="Picture 4"/>
          <p:cNvPicPr/>
          <p:nvPr/>
        </p:nvPicPr>
        <p:blipFill>
          <a:blip r:embed="rId2"/>
          <a:stretch>
            <a:fillRect/>
          </a:stretch>
        </p:blipFill>
        <p:spPr>
          <a:xfrm>
            <a:off x="1357947" y="1012190"/>
            <a:ext cx="6153785" cy="3683000"/>
          </a:xfrm>
          <a:prstGeom prst="rect">
            <a:avLst/>
          </a:prstGeom>
        </p:spPr>
      </p:pic>
      <p:sp>
        <p:nvSpPr>
          <p:cNvPr id="6" name="Rectangle 5"/>
          <p:cNvSpPr/>
          <p:nvPr/>
        </p:nvSpPr>
        <p:spPr>
          <a:xfrm>
            <a:off x="379896" y="276642"/>
            <a:ext cx="5288627" cy="369332"/>
          </a:xfrm>
          <a:prstGeom prst="rect">
            <a:avLst/>
          </a:prstGeom>
        </p:spPr>
        <p:txBody>
          <a:bodyPr wrap="none">
            <a:spAutoFit/>
          </a:bodyPr>
          <a:lstStyle/>
          <a:p>
            <a:r>
              <a:rPr lang="en-US" sz="1800" b="1" dirty="0">
                <a:latin typeface="Times New Roman" panose="02020603050405020304" pitchFamily="18" charset="0"/>
                <a:cs typeface="Times New Roman" panose="02020603050405020304" pitchFamily="18" charset="0"/>
              </a:rPr>
              <a:t>4</a:t>
            </a:r>
            <a:r>
              <a:rPr lang="en-US" sz="1800" b="1" dirty="0" smtClean="0">
                <a:latin typeface="Times New Roman" panose="02020603050405020304" pitchFamily="18" charset="0"/>
                <a:cs typeface="Times New Roman" panose="02020603050405020304" pitchFamily="18" charset="0"/>
              </a:rPr>
              <a:t>. CHI TIẾT MỤC TÀI KHOẢN (MY ACCOUNT)</a:t>
            </a:r>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20992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17</a:t>
            </a:fld>
            <a:endParaRPr lang="vi"/>
          </a:p>
        </p:txBody>
      </p:sp>
      <p:pic>
        <p:nvPicPr>
          <p:cNvPr id="5" name="Picture 4"/>
          <p:cNvPicPr/>
          <p:nvPr/>
        </p:nvPicPr>
        <p:blipFill>
          <a:blip r:embed="rId2"/>
          <a:stretch>
            <a:fillRect/>
          </a:stretch>
        </p:blipFill>
        <p:spPr>
          <a:xfrm>
            <a:off x="1455420" y="1287780"/>
            <a:ext cx="6606540" cy="3314700"/>
          </a:xfrm>
          <a:prstGeom prst="rect">
            <a:avLst/>
          </a:prstGeom>
        </p:spPr>
      </p:pic>
      <p:sp>
        <p:nvSpPr>
          <p:cNvPr id="6" name="TextBox 5"/>
          <p:cNvSpPr txBox="1"/>
          <p:nvPr/>
        </p:nvSpPr>
        <p:spPr>
          <a:xfrm>
            <a:off x="502920" y="335280"/>
            <a:ext cx="4145280"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CHATBOX VỚI QUẢN TRỊ VIÊN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30100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18</a:t>
            </a:fld>
            <a:endParaRPr lang="vi"/>
          </a:p>
        </p:txBody>
      </p:sp>
      <p:sp>
        <p:nvSpPr>
          <p:cNvPr id="5" name="Rectangle 4"/>
          <p:cNvSpPr/>
          <p:nvPr/>
        </p:nvSpPr>
        <p:spPr>
          <a:xfrm>
            <a:off x="312420" y="2151787"/>
            <a:ext cx="8839200" cy="1815882"/>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lvl="0" algn="ctr"/>
            <a:r>
              <a:rPr lang="en-US"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D. DEMO SẢN PHẨM </a:t>
            </a:r>
          </a:p>
          <a:p>
            <a:pPr lvl="0" algn="ctr"/>
            <a:r>
              <a:rPr lang="en-US" sz="32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WEB BÁN THIẾT BỊ DI ĐỘNG VÀ PHỤ KIỆN</a:t>
            </a:r>
            <a:endParaRPr lang="en-US" sz="3200" b="1" dirty="0">
              <a:solidFill>
                <a:srgbClr val="FF0000"/>
              </a:solidFill>
              <a:latin typeface="Times New Roman"/>
              <a:ea typeface="Times New Roman"/>
              <a:cs typeface="Times New Roman"/>
              <a:sym typeface="Times New Roman"/>
            </a:endParaRPr>
          </a:p>
          <a:p>
            <a:pPr algn="ctr"/>
            <a:endParaRPr lang="en-US"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0319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ân biệt &quot;thank&quot; và &quot;thanks&quot; | Học Tiếng Anh cùng Callum Nguyễ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55" y="73644"/>
            <a:ext cx="8818744" cy="4835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36068" y="2801720"/>
            <a:ext cx="564181" cy="923330"/>
          </a:xfrm>
          <a:prstGeom prst="rect">
            <a:avLst/>
          </a:prstGeom>
          <a:noFill/>
        </p:spPr>
        <p:txBody>
          <a:bodyPr wrap="squar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Rectangle 6"/>
          <p:cNvSpPr/>
          <p:nvPr/>
        </p:nvSpPr>
        <p:spPr>
          <a:xfrm>
            <a:off x="4275625" y="2801720"/>
            <a:ext cx="684804"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N</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8" name="Rectangle 7"/>
          <p:cNvSpPr/>
          <p:nvPr/>
        </p:nvSpPr>
        <p:spPr>
          <a:xfrm>
            <a:off x="6452811" y="2742187"/>
            <a:ext cx="607860" cy="923330"/>
          </a:xfrm>
          <a:prstGeom prst="rect">
            <a:avLst/>
          </a:prstGeom>
          <a:noFill/>
        </p:spPr>
        <p:txBody>
          <a:bodyPr wrap="none" lIns="91440" tIns="45720" rIns="91440" bIns="45720">
            <a:spAutoFit/>
          </a:bodyPr>
          <a:lstStyle/>
          <a:p>
            <a:pPr algn="ctr"/>
            <a:r>
              <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Slide Number Placeholder 5"/>
          <p:cNvSpPr>
            <a:spLocks noGrp="1"/>
          </p:cNvSpPr>
          <p:nvPr>
            <p:ph type="sldNum" idx="12"/>
          </p:nvPr>
        </p:nvSpPr>
        <p:spPr/>
        <p:txBody>
          <a:bodyPr/>
          <a:lstStyle/>
          <a:p>
            <a:pPr marL="0" lvl="0" indent="0" algn="r" rtl="0">
              <a:spcBef>
                <a:spcPts val="0"/>
              </a:spcBef>
              <a:spcAft>
                <a:spcPts val="0"/>
              </a:spcAft>
              <a:buNone/>
            </a:pPr>
            <a:fld id="{00000000-1234-1234-1234-123412341234}" type="slidenum">
              <a:rPr lang="vi" smtClean="0"/>
              <a:t>19</a:t>
            </a:fld>
            <a:endParaRPr lang="vi"/>
          </a:p>
        </p:txBody>
      </p:sp>
    </p:spTree>
    <p:extLst>
      <p:ext uri="{BB962C8B-B14F-4D97-AF65-F5344CB8AC3E}">
        <p14:creationId xmlns:p14="http://schemas.microsoft.com/office/powerpoint/2010/main" val="25725385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2</a:t>
            </a:fld>
            <a:endParaRPr lang="vi"/>
          </a:p>
        </p:txBody>
      </p:sp>
      <p:sp>
        <p:nvSpPr>
          <p:cNvPr id="5" name="TextBox 4"/>
          <p:cNvSpPr txBox="1"/>
          <p:nvPr/>
        </p:nvSpPr>
        <p:spPr>
          <a:xfrm>
            <a:off x="3562350" y="710892"/>
            <a:ext cx="1973580" cy="461665"/>
          </a:xfrm>
          <a:prstGeom prst="rect">
            <a:avLst/>
          </a:prstGeom>
          <a:noFill/>
        </p:spPr>
        <p:txBody>
          <a:bodyPr wrap="square" rtlCol="0">
            <a:spAutoFit/>
          </a:bodyPr>
          <a:lstStyle/>
          <a:p>
            <a:pPr algn="ctr"/>
            <a:r>
              <a:rPr lang="en-US" sz="2400" b="1" dirty="0" smtClean="0">
                <a:latin typeface="Times New Roman" panose="02020603050405020304" pitchFamily="18" charset="0"/>
                <a:cs typeface="Times New Roman" panose="02020603050405020304" pitchFamily="18" charset="0"/>
              </a:rPr>
              <a:t>NỘI DUNG</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55320" y="2011680"/>
            <a:ext cx="8023860" cy="1323439"/>
          </a:xfrm>
          <a:prstGeom prst="rect">
            <a:avLst/>
          </a:prstGeom>
          <a:noFill/>
        </p:spPr>
        <p:txBody>
          <a:bodyPr wrap="square" rtlCol="0">
            <a:spAutoFit/>
          </a:bodyPr>
          <a:lstStyle/>
          <a:p>
            <a:pPr marL="285750" indent="-285750">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LÍ DO CHỌN ĐỀ TÀI</a:t>
            </a:r>
          </a:p>
          <a:p>
            <a:pPr marL="285750" indent="-285750">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CHỨC NĂNG WEB</a:t>
            </a:r>
          </a:p>
          <a:p>
            <a:pPr marL="285750" indent="-285750">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MỘT SỐ GIAO DIỆN WEB</a:t>
            </a:r>
          </a:p>
          <a:p>
            <a:pPr marL="285750" indent="-285750">
              <a:buFont typeface="Wingdings" panose="05000000000000000000" pitchFamily="2" charset="2"/>
              <a:buChar char="v"/>
            </a:pPr>
            <a:r>
              <a:rPr lang="en-US" sz="2000" dirty="0" smtClean="0">
                <a:latin typeface="Times New Roman" panose="02020603050405020304" pitchFamily="18" charset="0"/>
                <a:cs typeface="Times New Roman" panose="02020603050405020304" pitchFamily="18" charset="0"/>
              </a:rPr>
              <a:t>DEMO SẢN PHẨM</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214242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3</a:t>
            </a:fld>
            <a:endParaRPr lang="vi"/>
          </a:p>
        </p:txBody>
      </p:sp>
      <p:sp>
        <p:nvSpPr>
          <p:cNvPr id="5" name="Rectangle 4"/>
          <p:cNvSpPr/>
          <p:nvPr/>
        </p:nvSpPr>
        <p:spPr>
          <a:xfrm>
            <a:off x="312420" y="2151787"/>
            <a:ext cx="8839200" cy="707886"/>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A. LÍ DO CHỌN ĐỀ TÀI</a:t>
            </a:r>
            <a:endPar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13583454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4</a:t>
            </a:fld>
            <a:endParaRPr lang="vi"/>
          </a:p>
        </p:txBody>
      </p:sp>
      <p:sp>
        <p:nvSpPr>
          <p:cNvPr id="5" name="TextBox 4"/>
          <p:cNvSpPr txBox="1"/>
          <p:nvPr/>
        </p:nvSpPr>
        <p:spPr>
          <a:xfrm>
            <a:off x="274320" y="1409700"/>
            <a:ext cx="8610600" cy="1323439"/>
          </a:xfrm>
          <a:prstGeom prst="rect">
            <a:avLst/>
          </a:prstGeom>
          <a:noFill/>
        </p:spPr>
        <p:txBody>
          <a:bodyPr wrap="square" rtlCol="0">
            <a:spAutoFit/>
          </a:bodyPr>
          <a:lstStyle/>
          <a:p>
            <a:pPr algn="just"/>
            <a:r>
              <a:rPr lang="en-US" sz="2000" dirty="0" err="1" smtClean="0">
                <a:latin typeface="Times New Roman" panose="02020603050405020304" pitchFamily="18" charset="0"/>
                <a:cs typeface="Times New Roman" panose="02020603050405020304" pitchFamily="18" charset="0"/>
              </a:rPr>
              <a:t>Với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xã</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hội</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công</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nghệ</a:t>
            </a:r>
            <a:r>
              <a:rPr lang="en-US" sz="2000" dirty="0" smtClean="0">
                <a:latin typeface="Times New Roman" panose="02020603050405020304" pitchFamily="18" charset="0"/>
                <a:cs typeface="Times New Roman" panose="02020603050405020304" pitchFamily="18" charset="0"/>
              </a:rPr>
              <a:t> 4.0 </a:t>
            </a:r>
            <a:r>
              <a:rPr lang="en-US" sz="2000" dirty="0" err="1" smtClean="0">
                <a:latin typeface="Times New Roman" panose="02020603050405020304" pitchFamily="18" charset="0"/>
                <a:cs typeface="Times New Roman" panose="02020603050405020304" pitchFamily="18" charset="0"/>
              </a:rPr>
              <a:t>hiện</a:t>
            </a:r>
            <a:r>
              <a:rPr lang="en-US" sz="2000" dirty="0" smtClean="0">
                <a:latin typeface="Times New Roman" panose="02020603050405020304" pitchFamily="18" charset="0"/>
                <a:cs typeface="Times New Roman" panose="02020603050405020304" pitchFamily="18" charset="0"/>
              </a:rPr>
              <a:t> nay, c</a:t>
            </a:r>
            <a:r>
              <a:rPr lang="vi-VN" sz="2000" dirty="0" smtClean="0">
                <a:latin typeface="Times New Roman" panose="02020603050405020304" pitchFamily="18" charset="0"/>
                <a:cs typeface="Times New Roman" panose="02020603050405020304" pitchFamily="18" charset="0"/>
              </a:rPr>
              <a:t>ác công nghệ tiên tiến phát triển ngày càng mạnh mẽ</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mức sống của người dân được nâng cao thu nhập kinh tế ngày càng được cải thiện thì chiếc điện thoại di động không còn trở nên xa lạ với mọi người nữa mà ngược lại nó là một vật dụng không thể thiếu đối với người dân hiện nay.</a:t>
            </a:r>
          </a:p>
        </p:txBody>
      </p:sp>
      <p:sp>
        <p:nvSpPr>
          <p:cNvPr id="6" name="TextBox 5"/>
          <p:cNvSpPr txBox="1"/>
          <p:nvPr/>
        </p:nvSpPr>
        <p:spPr>
          <a:xfrm>
            <a:off x="274320" y="2835176"/>
            <a:ext cx="8534400" cy="1015663"/>
          </a:xfrm>
          <a:prstGeom prst="rect">
            <a:avLst/>
          </a:prstGeom>
          <a:noFill/>
        </p:spPr>
        <p:txBody>
          <a:bodyPr wrap="square" rtlCol="0">
            <a:spAutoFit/>
          </a:bodyPr>
          <a:lstStyle/>
          <a:p>
            <a:pPr algn="just"/>
            <a:r>
              <a:rPr lang="vi-VN" sz="2000" dirty="0">
                <a:latin typeface="Times New Roman" panose="02020603050405020304" pitchFamily="18" charset="0"/>
                <a:cs typeface="Times New Roman" panose="02020603050405020304" pitchFamily="18" charset="0"/>
              </a:rPr>
              <a:t>Tuy nhiên, với cuộc sống ngày càng bận rộn như hiện nay thì việc muốn mua một chiếc điện thoại mình ưa thích thì người tiêu dùng phải đến tận cửa hàng để chọn lựa vì thế sẽ mất khá nhiều thời gian và công sức.</a:t>
            </a:r>
            <a:endParaRPr lang="en-US" sz="20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274320" y="4026783"/>
            <a:ext cx="8534400" cy="707886"/>
          </a:xfrm>
          <a:prstGeom prst="rect">
            <a:avLst/>
          </a:prstGeom>
          <a:noFill/>
        </p:spPr>
        <p:txBody>
          <a:bodyPr wrap="square" rtlCol="0">
            <a:spAutoFit/>
          </a:bodyPr>
          <a:lstStyle/>
          <a:p>
            <a:pPr lvl="0" algn="just"/>
            <a:r>
              <a:rPr lang="vi-VN" sz="2000" dirty="0">
                <a:latin typeface="Times New Roman" panose="02020603050405020304" pitchFamily="18" charset="0"/>
                <a:cs typeface="Times New Roman" panose="02020603050405020304" pitchFamily="18" charset="0"/>
              </a:rPr>
              <a:t>Do đó nhóm đề tài chọn thực hiện đề tài </a:t>
            </a:r>
            <a:r>
              <a:rPr lang="vi-VN" sz="2000" i="1" dirty="0" smtClean="0">
                <a:latin typeface="Times New Roman" panose="02020603050405020304" pitchFamily="18" charset="0"/>
                <a:cs typeface="Times New Roman" panose="02020603050405020304" pitchFamily="18" charset="0"/>
              </a:rPr>
              <a:t>“</a:t>
            </a:r>
            <a:r>
              <a:rPr lang="en-US" sz="1600" b="1" i="1" dirty="0">
                <a:solidFill>
                  <a:schemeClr val="tx1"/>
                </a:solidFill>
                <a:latin typeface="Times New Roman"/>
                <a:ea typeface="Times New Roman"/>
                <a:cs typeface="Times New Roman"/>
                <a:sym typeface="Times New Roman"/>
              </a:rPr>
              <a:t>WEB BÁN THIẾT BỊ DI ĐỘNG</a:t>
            </a:r>
          </a:p>
          <a:p>
            <a:pPr lvl="0" algn="just"/>
            <a:r>
              <a:rPr lang="en-US" sz="1600" b="1" i="1" dirty="0">
                <a:solidFill>
                  <a:schemeClr val="tx1"/>
                </a:solidFill>
                <a:latin typeface="Times New Roman"/>
                <a:ea typeface="Times New Roman"/>
                <a:cs typeface="Times New Roman"/>
                <a:sym typeface="Times New Roman"/>
              </a:rPr>
              <a:t> VÀ PHỤ </a:t>
            </a:r>
            <a:r>
              <a:rPr lang="en-US" sz="1600" b="1" i="1" dirty="0" smtClean="0">
                <a:solidFill>
                  <a:schemeClr val="tx1"/>
                </a:solidFill>
                <a:latin typeface="Times New Roman"/>
                <a:ea typeface="Times New Roman"/>
                <a:cs typeface="Times New Roman"/>
                <a:sym typeface="Times New Roman"/>
              </a:rPr>
              <a:t>KIỆN</a:t>
            </a:r>
            <a:r>
              <a:rPr lang="en-US" sz="2000" dirty="0" smtClean="0">
                <a:latin typeface="Times New Roman" panose="02020603050405020304" pitchFamily="18" charset="0"/>
                <a:ea typeface="Times New Roman"/>
                <a:cs typeface="Times New Roman" panose="02020603050405020304" pitchFamily="18" charset="0"/>
              </a:rPr>
              <a:t>”</a:t>
            </a:r>
            <a:endParaRPr lang="en-US" sz="1600" b="1" i="1" dirty="0">
              <a:solidFill>
                <a:schemeClr val="tx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232864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5</a:t>
            </a:fld>
            <a:endParaRPr lang="vi"/>
          </a:p>
        </p:txBody>
      </p:sp>
      <p:sp>
        <p:nvSpPr>
          <p:cNvPr id="5" name="Rectangle 4"/>
          <p:cNvSpPr/>
          <p:nvPr/>
        </p:nvSpPr>
        <p:spPr>
          <a:xfrm>
            <a:off x="312420" y="2151787"/>
            <a:ext cx="8839200" cy="707886"/>
          </a:xfrm>
          <a:prstGeom prst="rect">
            <a:avLst/>
          </a:prstGeom>
          <a:noFill/>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0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anose="02020603050405020304" pitchFamily="18" charset="0"/>
                <a:cs typeface="Times New Roman" panose="02020603050405020304" pitchFamily="18" charset="0"/>
              </a:rPr>
              <a:t>B. CHỨC NĂNG WEB</a:t>
            </a:r>
            <a:endParaRPr lang="en-US" sz="4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extLst>
      <p:ext uri="{BB962C8B-B14F-4D97-AF65-F5344CB8AC3E}">
        <p14:creationId xmlns:p14="http://schemas.microsoft.com/office/powerpoint/2010/main" val="359856779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6</a:t>
            </a:fld>
            <a:endParaRPr lang="vi"/>
          </a:p>
        </p:txBody>
      </p:sp>
      <p:sp>
        <p:nvSpPr>
          <p:cNvPr id="2" name="TextBox 1"/>
          <p:cNvSpPr txBox="1"/>
          <p:nvPr/>
        </p:nvSpPr>
        <p:spPr>
          <a:xfrm>
            <a:off x="426720" y="508605"/>
            <a:ext cx="2918460"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MỘT SỐ CHỨC NĂNG:</a:t>
            </a:r>
            <a:endParaRPr lang="en-US" sz="2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95300" y="2029925"/>
            <a:ext cx="2316480" cy="923330"/>
          </a:xfrm>
          <a:prstGeom prst="rect">
            <a:avLst/>
          </a:prstGeom>
          <a:noFill/>
        </p:spPr>
        <p:txBody>
          <a:bodyPr wrap="square" rtlCol="0">
            <a:spAutoFit/>
          </a:bodyPr>
          <a:lstStyle/>
          <a:p>
            <a:pPr algn="just"/>
            <a:r>
              <a:rPr lang="en-US" sz="1800" b="1" dirty="0" smtClean="0">
                <a:latin typeface="Times New Roman" panose="02020603050405020304" pitchFamily="18" charset="0"/>
                <a:cs typeface="Times New Roman" panose="02020603050405020304" pitchFamily="18" charset="0"/>
              </a:rPr>
              <a:t> </a:t>
            </a:r>
            <a:r>
              <a:rPr lang="vi-VN" sz="1800" b="1" dirty="0" smtClean="0">
                <a:latin typeface="Times New Roman" panose="02020603050405020304" pitchFamily="18" charset="0"/>
                <a:cs typeface="Times New Roman" panose="02020603050405020304" pitchFamily="18" charset="0"/>
              </a:rPr>
              <a:t>Chức năng </a:t>
            </a:r>
            <a:endParaRPr lang="en-US" sz="1800" b="1" dirty="0" smtClean="0">
              <a:latin typeface="Times New Roman" panose="02020603050405020304" pitchFamily="18" charset="0"/>
              <a:cs typeface="Times New Roman" panose="02020603050405020304" pitchFamily="18" charset="0"/>
            </a:endParaRPr>
          </a:p>
          <a:p>
            <a:pPr algn="just"/>
            <a:r>
              <a:rPr lang="en-US" sz="1800" b="1" dirty="0" smtClean="0">
                <a:latin typeface="Times New Roman" panose="02020603050405020304" pitchFamily="18" charset="0"/>
                <a:cs typeface="Times New Roman" panose="02020603050405020304" pitchFamily="18" charset="0"/>
              </a:rPr>
              <a:t>đ</a:t>
            </a:r>
            <a:r>
              <a:rPr lang="vi-VN" sz="1800" b="1" dirty="0" smtClean="0">
                <a:latin typeface="Times New Roman" panose="02020603050405020304" pitchFamily="18" charset="0"/>
                <a:cs typeface="Times New Roman" panose="02020603050405020304" pitchFamily="18" charset="0"/>
              </a:rPr>
              <a:t>ánh giá - bình luận sản phẩm </a:t>
            </a:r>
            <a:r>
              <a:rPr lang="en-US" sz="1800" b="1" dirty="0" smtClean="0">
                <a:latin typeface="Times New Roman" panose="02020603050405020304" pitchFamily="18" charset="0"/>
                <a:cs typeface="Times New Roman" panose="02020603050405020304" pitchFamily="18" charset="0"/>
              </a:rPr>
              <a:t>  </a:t>
            </a:r>
            <a:endParaRPr lang="vi-VN" sz="1800" b="1" dirty="0">
              <a:latin typeface="Times New Roman" panose="02020603050405020304" pitchFamily="18" charset="0"/>
              <a:cs typeface="Times New Roman" panose="02020603050405020304" pitchFamily="18" charset="0"/>
            </a:endParaRPr>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1" y="1553139"/>
            <a:ext cx="5391150" cy="3216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5290663"/>
      </p:ext>
    </p:extLst>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wipe(down)">
                                      <p:cBhvr>
                                        <p:cTn id="1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7</a:t>
            </a:fld>
            <a:endParaRPr lang="vi"/>
          </a:p>
        </p:txBody>
      </p:sp>
      <p:sp>
        <p:nvSpPr>
          <p:cNvPr id="2" name="TextBox 1"/>
          <p:cNvSpPr txBox="1"/>
          <p:nvPr/>
        </p:nvSpPr>
        <p:spPr>
          <a:xfrm>
            <a:off x="426720" y="508605"/>
            <a:ext cx="2918460"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MỘT SỐ CHỨC NĂNG:</a:t>
            </a:r>
            <a:endParaRPr lang="en-US" sz="2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95300" y="2029925"/>
            <a:ext cx="2148840" cy="923330"/>
          </a:xfrm>
          <a:prstGeom prst="rect">
            <a:avLst/>
          </a:prstGeom>
          <a:noFill/>
        </p:spPr>
        <p:txBody>
          <a:bodyPr wrap="square" rtlCol="0">
            <a:spAutoFit/>
          </a:bodyPr>
          <a:lstStyle/>
          <a:p>
            <a:pPr algn="just"/>
            <a:r>
              <a:rPr lang="vi-VN" sz="1800" b="1" dirty="0" smtClean="0">
                <a:latin typeface="Times New Roman" panose="02020603050405020304" pitchFamily="18" charset="0"/>
                <a:cs typeface="Times New Roman" panose="02020603050405020304" pitchFamily="18" charset="0"/>
              </a:rPr>
              <a:t>Chức </a:t>
            </a:r>
            <a:r>
              <a:rPr lang="vi-VN" sz="1800" b="1" dirty="0">
                <a:latin typeface="Times New Roman" panose="02020603050405020304" pitchFamily="18" charset="0"/>
                <a:cs typeface="Times New Roman" panose="02020603050405020304" pitchFamily="18" charset="0"/>
              </a:rPr>
              <a:t>năng </a:t>
            </a:r>
            <a:r>
              <a:rPr lang="vi-VN" sz="1800" b="1" dirty="0" smtClean="0">
                <a:latin typeface="Times New Roman" panose="02020603050405020304" pitchFamily="18" charset="0"/>
                <a:cs typeface="Times New Roman" panose="02020603050405020304" pitchFamily="18" charset="0"/>
              </a:rPr>
              <a:t>lọc,</a:t>
            </a:r>
            <a:endParaRPr lang="en-US" sz="1800" b="1" dirty="0" smtClean="0">
              <a:latin typeface="Times New Roman" panose="02020603050405020304" pitchFamily="18" charset="0"/>
              <a:cs typeface="Times New Roman" panose="02020603050405020304" pitchFamily="18" charset="0"/>
            </a:endParaRPr>
          </a:p>
          <a:p>
            <a:pPr algn="just"/>
            <a:r>
              <a:rPr lang="vi-VN" sz="1800" b="1" dirty="0" smtClean="0">
                <a:latin typeface="Times New Roman" panose="02020603050405020304" pitchFamily="18" charset="0"/>
                <a:cs typeface="Times New Roman" panose="02020603050405020304" pitchFamily="18" charset="0"/>
              </a:rPr>
              <a:t>tìm </a:t>
            </a:r>
            <a:r>
              <a:rPr lang="vi-VN" sz="1800" b="1" dirty="0">
                <a:latin typeface="Times New Roman" panose="02020603050405020304" pitchFamily="18" charset="0"/>
                <a:cs typeface="Times New Roman" panose="02020603050405020304" pitchFamily="18" charset="0"/>
              </a:rPr>
              <a:t>kiếm sản phẩm nâng cao </a:t>
            </a:r>
            <a:r>
              <a:rPr lang="vi-VN" sz="1800" b="1" dirty="0" smtClean="0">
                <a:latin typeface="Times New Roman" panose="02020603050405020304" pitchFamily="18" charset="0"/>
                <a:cs typeface="Times New Roman" panose="02020603050405020304" pitchFamily="18" charset="0"/>
              </a:rPr>
              <a:t> </a:t>
            </a:r>
            <a:r>
              <a:rPr lang="en-US" sz="1800" b="1" dirty="0" smtClean="0">
                <a:latin typeface="Times New Roman" panose="02020603050405020304" pitchFamily="18" charset="0"/>
                <a:cs typeface="Times New Roman" panose="02020603050405020304" pitchFamily="18" charset="0"/>
              </a:rPr>
              <a:t>  </a:t>
            </a:r>
            <a:endParaRPr lang="vi-VN" sz="1800" b="1" dirty="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2350" y="1553139"/>
            <a:ext cx="5406390" cy="3194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8568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wipe(down)">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8</a:t>
            </a:fld>
            <a:endParaRPr lang="vi"/>
          </a:p>
        </p:txBody>
      </p:sp>
      <p:sp>
        <p:nvSpPr>
          <p:cNvPr id="2" name="TextBox 1"/>
          <p:cNvSpPr txBox="1"/>
          <p:nvPr/>
        </p:nvSpPr>
        <p:spPr>
          <a:xfrm>
            <a:off x="426720" y="508605"/>
            <a:ext cx="2918460"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MỘT SỐ CHỨC NĂNG:</a:t>
            </a:r>
            <a:endParaRPr lang="en-US" sz="2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95300" y="2029925"/>
            <a:ext cx="2148840" cy="1200329"/>
          </a:xfrm>
          <a:prstGeom prst="rect">
            <a:avLst/>
          </a:prstGeom>
          <a:noFill/>
        </p:spPr>
        <p:txBody>
          <a:bodyPr wrap="square" rtlCol="0">
            <a:spAutoFit/>
          </a:bodyPr>
          <a:lstStyle/>
          <a:p>
            <a:pPr algn="just"/>
            <a:r>
              <a:rPr lang="vi-VN" sz="1800" b="1" dirty="0">
                <a:latin typeface="Times New Roman" panose="02020603050405020304" pitchFamily="18" charset="0"/>
                <a:cs typeface="Times New Roman" panose="02020603050405020304" pitchFamily="18" charset="0"/>
              </a:rPr>
              <a:t>Hiển thị sản phẩm </a:t>
            </a:r>
            <a:r>
              <a:rPr lang="vi-VN" sz="1800" b="1" dirty="0" smtClean="0">
                <a:latin typeface="Times New Roman" panose="02020603050405020304" pitchFamily="18" charset="0"/>
                <a:cs typeface="Times New Roman" panose="02020603050405020304" pitchFamily="18" charset="0"/>
              </a:rPr>
              <a:t>liên</a:t>
            </a:r>
            <a:r>
              <a:rPr lang="en-US" sz="1800" b="1" dirty="0" smtClean="0">
                <a:latin typeface="Times New Roman" panose="02020603050405020304" pitchFamily="18" charset="0"/>
                <a:cs typeface="Times New Roman" panose="02020603050405020304" pitchFamily="18" charset="0"/>
              </a:rPr>
              <a:t> </a:t>
            </a:r>
            <a:r>
              <a:rPr lang="vi-VN" sz="1800" b="1" dirty="0" smtClean="0">
                <a:latin typeface="Times New Roman" panose="02020603050405020304" pitchFamily="18" charset="0"/>
                <a:cs typeface="Times New Roman" panose="02020603050405020304" pitchFamily="18" charset="0"/>
              </a:rPr>
              <a:t>quan</a:t>
            </a:r>
            <a:r>
              <a:rPr lang="vi-VN" sz="1800" b="1" dirty="0">
                <a:latin typeface="Times New Roman" panose="02020603050405020304" pitchFamily="18" charset="0"/>
                <a:cs typeface="Times New Roman" panose="02020603050405020304" pitchFamily="18" charset="0"/>
              </a:rPr>
              <a:t>, sản phẩm thường mua cùng</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215" y="1553139"/>
            <a:ext cx="5335905" cy="3146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295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down)">
                                      <p:cBhvr>
                                        <p:cTn id="12"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vi" smtClean="0"/>
              <a:t>9</a:t>
            </a:fld>
            <a:endParaRPr lang="vi"/>
          </a:p>
        </p:txBody>
      </p:sp>
      <p:sp>
        <p:nvSpPr>
          <p:cNvPr id="2" name="TextBox 1"/>
          <p:cNvSpPr txBox="1"/>
          <p:nvPr/>
        </p:nvSpPr>
        <p:spPr>
          <a:xfrm>
            <a:off x="426720" y="508605"/>
            <a:ext cx="2918460" cy="400110"/>
          </a:xfrm>
          <a:prstGeom prst="rect">
            <a:avLst/>
          </a:prstGeom>
          <a:noFill/>
        </p:spPr>
        <p:txBody>
          <a:bodyPr wrap="square" rtlCol="0">
            <a:spAutoFit/>
          </a:bodyPr>
          <a:lstStyle/>
          <a:p>
            <a:r>
              <a:rPr lang="en-US" sz="2000" b="1" dirty="0" smtClean="0">
                <a:latin typeface="Times New Roman" panose="02020603050405020304" pitchFamily="18" charset="0"/>
                <a:cs typeface="Times New Roman" panose="02020603050405020304" pitchFamily="18" charset="0"/>
              </a:rPr>
              <a:t>MỘT SỐ CHỨC NĂNG:</a:t>
            </a:r>
            <a:endParaRPr lang="en-US" sz="20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495300" y="2029925"/>
            <a:ext cx="2392680" cy="646331"/>
          </a:xfrm>
          <a:prstGeom prst="rect">
            <a:avLst/>
          </a:prstGeom>
          <a:noFill/>
        </p:spPr>
        <p:txBody>
          <a:bodyPr wrap="square" rtlCol="0">
            <a:spAutoFit/>
          </a:bodyPr>
          <a:lstStyle/>
          <a:p>
            <a:pPr algn="just"/>
            <a:r>
              <a:rPr lang="vi-VN" sz="1800" b="1" dirty="0">
                <a:latin typeface="Times New Roman" panose="02020603050405020304" pitchFamily="18" charset="0"/>
                <a:cs typeface="Times New Roman" panose="02020603050405020304" pitchFamily="18" charset="0"/>
              </a:rPr>
              <a:t>Website tương thích với các thiết bị</a:t>
            </a:r>
          </a:p>
        </p:txBody>
      </p:sp>
      <p:pic>
        <p:nvPicPr>
          <p:cNvPr id="1028" name="Picture 4" descr="https://f20-zpc.zdn.vn/8344384072897348113/97e8ecf3c53634686d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827" y="908713"/>
            <a:ext cx="2205733" cy="367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32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down)">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402</TotalTime>
  <Words>350</Words>
  <Application>Microsoft Office PowerPoint</Application>
  <PresentationFormat>On-screen Show (16:9)</PresentationFormat>
  <Paragraphs>71</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Symbol</vt:lpstr>
      <vt:lpstr>Candara</vt:lpstr>
      <vt:lpstr>Wingdings</vt:lpstr>
      <vt:lpstr>Times New Roman</vt:lpstr>
      <vt:lpstr>Waveform</vt:lpstr>
      <vt:lpstr>TRƯỜNG ĐẠI HỌC BÌNH DƯƠNG  PHÂN HIỆU TẠI CÀ MAU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BÌNH DƯƠNG PHÂN HIỆU TẠI CÀ MAU</dc:title>
  <dc:creator>Dững Leekid</dc:creator>
  <cp:lastModifiedBy>Dững Leekid</cp:lastModifiedBy>
  <cp:revision>44</cp:revision>
  <dcterms:modified xsi:type="dcterms:W3CDTF">2020-12-05T11:51:23Z</dcterms:modified>
</cp:coreProperties>
</file>